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9" r:id="rId34"/>
  </p:sldIdLst>
  <p:sldSz cx="18288000" cy="10287000"/>
  <p:notesSz cx="6858000" cy="9144000"/>
  <p:embeddedFontLst>
    <p:embeddedFont>
      <p:font typeface="Aileron Regular" panose="020B0604020202020204" charset="0"/>
      <p:regular r:id="rId35"/>
    </p:embeddedFont>
    <p:embeddedFont>
      <p:font typeface="Aileron Regular Bold" panose="020B0604020202020204" charset="0"/>
      <p:regular r:id="rId36"/>
    </p:embeddedFont>
    <p:embeddedFont>
      <p:font typeface="Aileron Regular Bold Italics" panose="020B0604020202020204" charset="0"/>
      <p:regular r:id="rId37"/>
    </p:embeddedFont>
    <p:embeddedFont>
      <p:font typeface="Blueberry" panose="020B060402020202020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nva Sans" panose="020B0604020202020204" charset="0"/>
      <p:regular r:id="rId43"/>
    </p:embeddedFont>
    <p:embeddedFont>
      <p:font typeface="Canva Sans Bold" panose="020B0604020202020204" charset="0"/>
      <p:regular r:id="rId44"/>
    </p:embeddedFont>
    <p:embeddedFont>
      <p:font typeface="Open Sans Light" panose="020B0306030504020204" pitchFamily="34" charset="0"/>
      <p:regular r:id="rId45"/>
      <p:italic r:id="rId46"/>
    </p:embeddedFont>
    <p:embeddedFont>
      <p:font typeface="Raleway" pitchFamily="2" charset="0"/>
      <p:regular r:id="rId47"/>
    </p:embeddedFont>
    <p:embeddedFont>
      <p:font typeface="Raleway Bold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prashanth16/co2-and-green-gas-prediction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g.com/ck/a?!&amp;&amp;p=c7700024f1607345JmltdHM9MTY3MzgyNzIwMCZpZ3VpZD0yZTIwZTQxYS04NGNkLTY2MmItMzIzNy1mNjcyODU3ZjY3YTQmaW5zaWQ9NTE5NQ&amp;ptn=3&amp;hsh=3&amp;fclid=2e20e41a-84cd-662b-3237-f672857f67a4&amp;psq=natural+calamatics&amp;u=a1aHR0cHM6Ly93d3cuZHJoYXVzY2hrYS5kZS9lbi9uYXR1cmFsLWNvc21ldGljcy8&amp;ntb=1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60369" y="2493945"/>
            <a:ext cx="4478410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33418" y="3869157"/>
            <a:ext cx="12571953" cy="2000092"/>
            <a:chOff x="0" y="0"/>
            <a:chExt cx="16762604" cy="2666789"/>
          </a:xfrm>
        </p:grpSpPr>
        <p:sp>
          <p:nvSpPr>
            <p:cNvPr id="4" name="TextBox 4"/>
            <p:cNvSpPr txBox="1"/>
            <p:nvPr/>
          </p:nvSpPr>
          <p:spPr>
            <a:xfrm>
              <a:off x="0" y="161925"/>
              <a:ext cx="16762604" cy="1650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17"/>
                </a:lnSpc>
              </a:pPr>
              <a:r>
                <a:rPr lang="en-US" sz="8917">
                  <a:solidFill>
                    <a:srgbClr val="000000"/>
                  </a:solidFill>
                  <a:latin typeface="Aileron Regular"/>
                </a:rPr>
                <a:t>21MAT204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77825"/>
              <a:ext cx="16762604" cy="788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93"/>
                </a:lnSpc>
              </a:pPr>
              <a:r>
                <a:rPr lang="en-US" sz="3567" spc="456">
                  <a:solidFill>
                    <a:srgbClr val="000000"/>
                  </a:solidFill>
                  <a:latin typeface="Aileron Regular"/>
                </a:rPr>
                <a:t>MATHEMATICS FOR INTELLIGENT SYSTEMS - 5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26487" r="26487"/>
          <a:stretch>
            <a:fillRect/>
          </a:stretch>
        </p:blipFill>
        <p:spPr>
          <a:xfrm rot="-10800000">
            <a:off x="13546035" y="-241517"/>
            <a:ext cx="7426531" cy="105285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32429" y="0"/>
            <a:ext cx="8334288" cy="218686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395997" y="7136074"/>
            <a:ext cx="5001899" cy="50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2"/>
              </a:lnSpc>
            </a:pPr>
            <a:r>
              <a:rPr lang="en-US" sz="2781">
                <a:solidFill>
                  <a:srgbClr val="000000"/>
                </a:solidFill>
                <a:latin typeface="Aileron Regular"/>
              </a:rPr>
              <a:t>END SEMESTER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219">
            <a:off x="6876184" y="1574692"/>
            <a:ext cx="453563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94257" y="2088857"/>
            <a:ext cx="3435295" cy="14544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51629" y="3707460"/>
            <a:ext cx="514809" cy="4054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4560" y="4526154"/>
            <a:ext cx="2185558" cy="6428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57941" y="7742004"/>
            <a:ext cx="4237278" cy="8121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66173" y="9258300"/>
            <a:ext cx="325054" cy="3316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554459" y="5573787"/>
            <a:ext cx="211776" cy="2051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0380867" y="7552136"/>
            <a:ext cx="3098020" cy="1191925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7880996" y="8109999"/>
            <a:ext cx="8081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4809113" y="534994"/>
            <a:ext cx="8669774" cy="87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Raleway Bold"/>
              </a:rPr>
              <a:t>Formulation For DMD Modes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8188" y="3648076"/>
            <a:ext cx="703193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"/>
              </a:rPr>
              <a:t>eigendecomposition of         is defined by: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54459" y="4441024"/>
            <a:ext cx="9714744" cy="57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0"/>
              </a:lnSpc>
              <a:spcBef>
                <a:spcPct val="0"/>
              </a:spcBef>
            </a:pPr>
            <a:r>
              <a:rPr lang="en-US" sz="1685">
                <a:solidFill>
                  <a:srgbClr val="000000"/>
                </a:solidFill>
                <a:latin typeface="Canva Sans"/>
              </a:rPr>
              <a:t>Yields eigenvalues and eigenvectors that can be investigated for fundamental properties of the underlying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54459" y="5124059"/>
            <a:ext cx="5940033" cy="28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"/>
              </a:lnSpc>
              <a:spcBef>
                <a:spcPct val="0"/>
              </a:spcBef>
            </a:pPr>
            <a:r>
              <a:rPr lang="en-US" sz="1685">
                <a:solidFill>
                  <a:srgbClr val="000000"/>
                </a:solidFill>
                <a:latin typeface="Canva Sans"/>
              </a:rPr>
              <a:t>W is an array in which each column is an eigenvector of Ar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1269" y="6806378"/>
            <a:ext cx="290140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we now calculate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1269" y="9220200"/>
            <a:ext cx="78675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is a matrix whose columns are called the DMD modes.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07486" y="5506755"/>
            <a:ext cx="6082261" cy="31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6"/>
              </a:lnSpc>
              <a:spcBef>
                <a:spcPct val="0"/>
              </a:spcBef>
            </a:pPr>
            <a:r>
              <a:rPr lang="en-US" sz="1854">
                <a:solidFill>
                  <a:srgbClr val="000000"/>
                </a:solidFill>
                <a:latin typeface="Canva Sans"/>
              </a:rPr>
              <a:t>array in with each entry is an eigenvalue of Ar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00155" y="457200"/>
            <a:ext cx="1248769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"/>
              </a:rPr>
              <a:t>What Results From DMD ?</a:t>
            </a:r>
          </a:p>
        </p:txBody>
      </p:sp>
      <p:sp>
        <p:nvSpPr>
          <p:cNvPr id="3" name="AutoShape 3"/>
          <p:cNvSpPr/>
          <p:nvPr/>
        </p:nvSpPr>
        <p:spPr>
          <a:xfrm>
            <a:off x="5794982" y="1718865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34534" y="3678861"/>
            <a:ext cx="1203099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xk is a column vector where each entry corresponds to the CO2 emission levels of a country or area in the data set during year 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105400"/>
            <a:ext cx="1199891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k  = 0 corresponds to the year 1990 - The first entry of x0 corresponds to the CO2 emission levels of Australia in 1990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530340"/>
            <a:ext cx="1219025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k = 25 corresponds to the year 2015, so x25 is an estimate of the CO2 emission levels in every country or region in the data set during the year 2015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55144" y="8809990"/>
            <a:ext cx="1057191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aleway Bold"/>
              </a:rPr>
              <a:t>GHG DMD results use the same structure except with y instead of 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94982" y="1718865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0099" y="3529822"/>
            <a:ext cx="5270522" cy="59067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77130" y="3529822"/>
            <a:ext cx="4820184" cy="59067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80621" y="461962"/>
            <a:ext cx="472675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Raleway Bold"/>
              </a:rPr>
              <a:t>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3640" y="2382398"/>
            <a:ext cx="16054923" cy="78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here instead of using the Country names or codes we have used numbers to represent the country. Names are taking up a lot of space when plotting the data.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013">
            <a:off x="-4" y="2712524"/>
            <a:ext cx="544530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016" t="729" r="402"/>
          <a:stretch>
            <a:fillRect/>
          </a:stretch>
        </p:blipFill>
        <p:spPr>
          <a:xfrm>
            <a:off x="9922086" y="3380399"/>
            <a:ext cx="6909219" cy="52675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729" r="89"/>
          <a:stretch>
            <a:fillRect/>
          </a:stretch>
        </p:blipFill>
        <p:spPr>
          <a:xfrm>
            <a:off x="657139" y="3380399"/>
            <a:ext cx="7294540" cy="526755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0284" y="302895"/>
            <a:ext cx="7319910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"/>
              </a:rPr>
              <a:t>Result and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095500"/>
            <a:ext cx="576629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Raleway Bold"/>
              </a:rPr>
              <a:t>Sample Plots From Data 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7139" y="8743206"/>
            <a:ext cx="6424358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aleway Bold"/>
              </a:rPr>
              <a:t>This contains all of Australia's CO2 and GHG emission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89905" y="8743206"/>
            <a:ext cx="5530572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Raleway Bold"/>
              </a:rPr>
              <a:t>This contains all of USA's CO2 and GHG emission data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561288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8880" y="5955782"/>
            <a:ext cx="5180420" cy="330251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93435" y="3739261"/>
            <a:ext cx="1190113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ileron Regular"/>
              </a:rPr>
              <a:t>Analysis on Co2 DATA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617" r="21005"/>
          <a:stretch>
            <a:fillRect/>
          </a:stretch>
        </p:blipFill>
        <p:spPr>
          <a:xfrm>
            <a:off x="4941882" y="3033848"/>
            <a:ext cx="8404236" cy="54594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75854" y="981075"/>
            <a:ext cx="6536293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Eigenvalues Spectrum for CO2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20410" y="8338700"/>
            <a:ext cx="1247180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Real Values 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4253522" y="5614996"/>
            <a:ext cx="1079540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imaginary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25" y="2786189"/>
            <a:ext cx="9266871" cy="62691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69421" y="592455"/>
            <a:ext cx="10349158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Data Set vs  DMD 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(2010 CO2)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81605" y="5086350"/>
            <a:ext cx="6073947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aleway Bold"/>
              </a:rPr>
              <a:t>Each x-axis number refers to a country or area in the data set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21403" y="2378278"/>
            <a:ext cx="10197176" cy="68800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296082" y="981075"/>
            <a:ext cx="3695836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Prediction of CO2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63417" y="2840655"/>
            <a:ext cx="9361167" cy="58784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75782" y="748982"/>
            <a:ext cx="9248801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CO2 Emission Predictions vs CO2 Emission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66219" y="1915460"/>
            <a:ext cx="1347660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Raleway"/>
              </a:rPr>
              <a:t>2015, 2016 AND 2017 CO2 DMD PREDICTIONS </a:t>
            </a:r>
            <a:r>
              <a:rPr lang="en-US" sz="2200" u="sng">
                <a:solidFill>
                  <a:srgbClr val="000000"/>
                </a:solidFill>
                <a:latin typeface="Raleway Bold"/>
              </a:rPr>
              <a:t>VS</a:t>
            </a:r>
            <a:r>
              <a:rPr lang="en-US" sz="2200">
                <a:solidFill>
                  <a:srgbClr val="000000"/>
                </a:solidFill>
                <a:latin typeface="Raleway"/>
              </a:rPr>
              <a:t> 2015, 2016 AND 2017 CO2 DMD DATA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9445" y="2840655"/>
            <a:ext cx="9194044" cy="59045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69421" y="748982"/>
            <a:ext cx="10349158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CO2 Emission Predictions vs CO2 Emission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66219" y="1915460"/>
            <a:ext cx="1347660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Raleway"/>
              </a:rPr>
              <a:t> 2018, 2019 AND 2020 CO2 DMD PREDICTIONS </a:t>
            </a:r>
            <a:r>
              <a:rPr lang="en-US" sz="2200" u="sng">
                <a:solidFill>
                  <a:srgbClr val="000000"/>
                </a:solidFill>
                <a:latin typeface="Raleway Bold"/>
              </a:rPr>
              <a:t>VS</a:t>
            </a:r>
            <a:r>
              <a:rPr lang="en-US" sz="2200">
                <a:solidFill>
                  <a:srgbClr val="000000"/>
                </a:solidFill>
                <a:latin typeface="Raleway"/>
              </a:rPr>
              <a:t>  2018, 2019 AND 2020  CO2 DMD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50981" y="5754819"/>
            <a:ext cx="8083480" cy="164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anva Sans Bold"/>
              </a:rPr>
              <a:t>RMSE VALUE FOR CO2 emissions: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0.5476857867161713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3080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0753" y="3559832"/>
            <a:ext cx="1056350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10361626" y="4659851"/>
            <a:ext cx="6897674" cy="45984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302901"/>
            <a:ext cx="3382060" cy="49553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0753" y="511548"/>
            <a:ext cx="15532948" cy="259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19"/>
              </a:lnSpc>
            </a:pPr>
            <a:r>
              <a:rPr lang="en-US" sz="5683">
                <a:solidFill>
                  <a:srgbClr val="000000"/>
                </a:solidFill>
                <a:latin typeface="Aileron Regular"/>
              </a:rPr>
              <a:t>Predicting International </a:t>
            </a:r>
            <a:r>
              <a:rPr lang="en-US" sz="5683">
                <a:solidFill>
                  <a:srgbClr val="000000"/>
                </a:solidFill>
                <a:latin typeface="Aileron Regular Bold"/>
              </a:rPr>
              <a:t>Carbon Dioxide</a:t>
            </a:r>
            <a:r>
              <a:rPr lang="en-US" sz="5683">
                <a:solidFill>
                  <a:srgbClr val="000000"/>
                </a:solidFill>
                <a:latin typeface="Aileron Regular"/>
              </a:rPr>
              <a:t> and </a:t>
            </a:r>
            <a:r>
              <a:rPr lang="en-US" sz="5683">
                <a:solidFill>
                  <a:srgbClr val="000000"/>
                </a:solidFill>
                <a:latin typeface="Aileron Regular Bold"/>
              </a:rPr>
              <a:t>Greenhouse Gas</a:t>
            </a:r>
            <a:r>
              <a:rPr lang="en-US" sz="5683">
                <a:solidFill>
                  <a:srgbClr val="000000"/>
                </a:solidFill>
                <a:latin typeface="Aileron Regular"/>
              </a:rPr>
              <a:t> Emission Levels with </a:t>
            </a:r>
            <a:r>
              <a:rPr lang="en-US" sz="5683">
                <a:solidFill>
                  <a:srgbClr val="000000"/>
                </a:solidFill>
                <a:latin typeface="Aileron Regular Bold"/>
              </a:rPr>
              <a:t>Dynamic Mode Decomposition and LSTM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36419" y="2975310"/>
            <a:ext cx="8215162" cy="556468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69421" y="592455"/>
            <a:ext cx="10349158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Data Set vs DMD (Australia CO2)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52328" y="4563704"/>
            <a:ext cx="71833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24763" y="6029835"/>
            <a:ext cx="3434537" cy="32284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26926" y="2664494"/>
            <a:ext cx="1223414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ileron Regular"/>
              </a:rPr>
              <a:t>Analysis on GHG DATA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97" r="20403"/>
          <a:stretch>
            <a:fillRect/>
          </a:stretch>
        </p:blipFill>
        <p:spPr>
          <a:xfrm>
            <a:off x="4615669" y="3055628"/>
            <a:ext cx="8294077" cy="49834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52361" y="981075"/>
            <a:ext cx="6020693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Eigenvalues Spectrum for  GHG</a:t>
            </a:r>
          </a:p>
        </p:txBody>
      </p:sp>
      <p:sp>
        <p:nvSpPr>
          <p:cNvPr id="4" name="AutoShape 4"/>
          <p:cNvSpPr/>
          <p:nvPr/>
        </p:nvSpPr>
        <p:spPr>
          <a:xfrm rot="-10877">
            <a:off x="5752346" y="1483360"/>
            <a:ext cx="60207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9395862" y="8010485"/>
            <a:ext cx="1247180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Real Values 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5198304" y="5256596"/>
            <a:ext cx="1079540" cy="29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imaginary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34602" y="2434554"/>
            <a:ext cx="9818795" cy="66313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69421" y="592455"/>
            <a:ext cx="10349158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Data Set vs DMD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(2010 GHG)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26993" y="2075815"/>
            <a:ext cx="10091586" cy="69134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69421" y="748982"/>
            <a:ext cx="10349158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Prediction of GHG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15892"/>
          <a:stretch>
            <a:fillRect/>
          </a:stretch>
        </p:blipFill>
        <p:spPr>
          <a:xfrm>
            <a:off x="4917234" y="3382054"/>
            <a:ext cx="8453531" cy="587624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69421" y="981075"/>
            <a:ext cx="10349158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GHG Emission Predictions vs GHG Emission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10322" y="2187422"/>
            <a:ext cx="1347660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aleway"/>
              </a:rPr>
              <a:t>2015, 2016 AND  2017 GHG DMD PREDICTIONS </a:t>
            </a:r>
            <a:r>
              <a:rPr lang="en-US" sz="2400" u="sng">
                <a:solidFill>
                  <a:srgbClr val="000000"/>
                </a:solidFill>
                <a:latin typeface="Raleway Bold"/>
              </a:rPr>
              <a:t>VS </a:t>
            </a:r>
            <a:r>
              <a:rPr lang="en-US" sz="2400">
                <a:solidFill>
                  <a:srgbClr val="000000"/>
                </a:solidFill>
                <a:latin typeface="Raleway"/>
              </a:rPr>
              <a:t>2015, 2016 AND 2017 GHG DATA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11325"/>
          <a:stretch>
            <a:fillRect/>
          </a:stretch>
        </p:blipFill>
        <p:spPr>
          <a:xfrm>
            <a:off x="1138442" y="3056358"/>
            <a:ext cx="8707409" cy="58958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69421" y="981075"/>
            <a:ext cx="10349158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GHG Emission Predictions vs GHG Emission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96169" y="2136243"/>
            <a:ext cx="1347660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aleway"/>
              </a:rPr>
              <a:t> 2018, 2019 AND 2020 GHG DMD PREDICTIONS </a:t>
            </a:r>
            <a:r>
              <a:rPr lang="en-US" sz="2400" u="sng">
                <a:solidFill>
                  <a:srgbClr val="000000"/>
                </a:solidFill>
                <a:latin typeface="Raleway Bold"/>
              </a:rPr>
              <a:t>VS </a:t>
            </a:r>
            <a:r>
              <a:rPr lang="en-US" sz="2400">
                <a:solidFill>
                  <a:srgbClr val="000000"/>
                </a:solidFill>
                <a:latin typeface="Raleway"/>
              </a:rPr>
              <a:t>2018, 2019 AND 2020 GHG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18253" y="5327968"/>
            <a:ext cx="6400651" cy="268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RMSE VALUE FOR CO2 emissions: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0.13326824650153718</a:t>
            </a:r>
          </a:p>
          <a:p>
            <a:pPr algn="ctr"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69065" y="2795921"/>
            <a:ext cx="8349870" cy="559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69421" y="592455"/>
            <a:ext cx="10349158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Data Set vs DMD (Australia GHG)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8655">
            <a:off x="5360818" y="165671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807876" y="481964"/>
            <a:ext cx="2672248" cy="97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Canva Sans Bold"/>
              </a:rPr>
              <a:t>CODE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7080" y="5401166"/>
            <a:ext cx="1405384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u="sng">
                <a:solidFill>
                  <a:srgbClr val="000000"/>
                </a:solidFill>
                <a:latin typeface="Canva Sans"/>
                <a:hlinkClick r:id="rId2" tooltip="https://www.kaggle.com/code/prashanth16/co2-and-green-gas-prediction"/>
              </a:rPr>
              <a:t>https://www.kaggle.com/code/prashanth16/co2-and-green-gas-prediction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72447" y="3826386"/>
            <a:ext cx="2943106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Kaggle Link: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51244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563981" y="3355416"/>
            <a:ext cx="316003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LSTM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258" y="2900226"/>
            <a:ext cx="18288000" cy="2460725"/>
            <a:chOff x="0" y="0"/>
            <a:chExt cx="24384000" cy="3280967"/>
          </a:xfrm>
        </p:grpSpPr>
        <p:sp>
          <p:nvSpPr>
            <p:cNvPr id="3" name="AutoShape 3"/>
            <p:cNvSpPr/>
            <p:nvPr/>
          </p:nvSpPr>
          <p:spPr>
            <a:xfrm rot="5400000">
              <a:off x="11645172" y="-11645172"/>
              <a:ext cx="1093656" cy="24384000"/>
            </a:xfrm>
            <a:prstGeom prst="rect">
              <a:avLst/>
            </a:prstGeom>
            <a:solidFill>
              <a:srgbClr val="737373">
                <a:alpha val="69804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11645172" y="-9457861"/>
              <a:ext cx="1093656" cy="24384000"/>
            </a:xfrm>
            <a:prstGeom prst="rect">
              <a:avLst/>
            </a:prstGeom>
            <a:solidFill>
              <a:srgbClr val="BA8E7E">
                <a:alpha val="9804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78559" y="2663726"/>
            <a:ext cx="2933737" cy="293372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5092" b="-5092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482388" y="2657783"/>
            <a:ext cx="2933737" cy="2933725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43097" b="-6902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015374" y="2510953"/>
            <a:ext cx="2933737" cy="2933725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901" b="-2617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576935" y="2657783"/>
            <a:ext cx="2933737" cy="2933725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1994" t="-2782" r="-35640" b="-2308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271330" y="2663726"/>
            <a:ext cx="2933737" cy="2933725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70995" y="6120056"/>
            <a:ext cx="304130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130">
                <a:solidFill>
                  <a:srgbClr val="1E1918"/>
                </a:solidFill>
                <a:latin typeface="Aileron Regular Bold Italics"/>
              </a:rPr>
              <a:t>Divith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82388" y="6129581"/>
            <a:ext cx="3153981" cy="36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2094" spc="104">
                <a:solidFill>
                  <a:srgbClr val="1E1918"/>
                </a:solidFill>
                <a:latin typeface="Aileron Regular Bold Italics"/>
              </a:rPr>
              <a:t>Karnati Sai Prashanth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93985" y="6101290"/>
            <a:ext cx="3029145" cy="42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491" spc="124">
                <a:solidFill>
                  <a:srgbClr val="1E1918"/>
                </a:solidFill>
                <a:latin typeface="Aileron Regular Bold Italics"/>
              </a:rPr>
              <a:t>Sai Rishith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18781" y="6129581"/>
            <a:ext cx="3363316" cy="37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6" spc="108">
                <a:solidFill>
                  <a:srgbClr val="1E1918"/>
                </a:solidFill>
                <a:latin typeface="Aileron Regular Bold"/>
              </a:rPr>
              <a:t>SVS Dhanush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61466" y="6140128"/>
            <a:ext cx="2153464" cy="38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2145">
                <a:solidFill>
                  <a:srgbClr val="1E1918"/>
                </a:solidFill>
                <a:latin typeface="Aileron Regular Bold"/>
              </a:rPr>
              <a:t>Ganesh Kumar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2526" y="7133834"/>
            <a:ext cx="1846086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160">
                <a:solidFill>
                  <a:srgbClr val="1E1918"/>
                </a:solidFill>
                <a:latin typeface="Aileron Regular Bold"/>
              </a:rPr>
              <a:t>CB.EN.U4AIE20013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77193" y="7133834"/>
            <a:ext cx="1764371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2"/>
              </a:lnSpc>
              <a:spcBef>
                <a:spcPct val="0"/>
              </a:spcBef>
            </a:pPr>
            <a:r>
              <a:rPr lang="en-US" sz="2160" u="none">
                <a:solidFill>
                  <a:srgbClr val="1E1918"/>
                </a:solidFill>
                <a:latin typeface="Aileron Regular Bold"/>
              </a:rPr>
              <a:t>CB.EN.U4AIE20027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03690" y="7133834"/>
            <a:ext cx="1809735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160">
                <a:solidFill>
                  <a:srgbClr val="1E1918"/>
                </a:solidFill>
                <a:latin typeface="Aileron Regular Bold"/>
              </a:rPr>
              <a:t>CB.EN.U4AIE20036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84818" y="7133834"/>
            <a:ext cx="1860821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160">
                <a:solidFill>
                  <a:srgbClr val="1E1918"/>
                </a:solidFill>
                <a:latin typeface="Aileron Regular Bold"/>
              </a:rPr>
              <a:t>CB.EN.U4AIE20068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007163" y="7133834"/>
            <a:ext cx="181584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160">
                <a:solidFill>
                  <a:srgbClr val="1E1918"/>
                </a:solidFill>
                <a:latin typeface="Aileron Regular Bold"/>
              </a:rPr>
              <a:t>CB.EN.U4AIE20073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62670" y="66020"/>
            <a:ext cx="6082040" cy="142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6"/>
              </a:lnSpc>
            </a:pPr>
            <a:r>
              <a:rPr lang="en-US" sz="8340">
                <a:solidFill>
                  <a:srgbClr val="1E1918"/>
                </a:solidFill>
                <a:latin typeface="Aileron Regular"/>
              </a:rPr>
              <a:t>Team - 11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717618"/>
            <a:ext cx="9388272" cy="65406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957405" y="4630630"/>
            <a:ext cx="5301895" cy="223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2567">
                <a:solidFill>
                  <a:srgbClr val="000000"/>
                </a:solidFill>
                <a:latin typeface="Canva Sans Bold"/>
              </a:rPr>
              <a:t>RMSE VALUE FOR CO2 emissions:</a:t>
            </a:r>
          </a:p>
          <a:p>
            <a:pPr algn="ctr">
              <a:lnSpc>
                <a:spcPts val="3595"/>
              </a:lnSpc>
            </a:pPr>
            <a:r>
              <a:rPr lang="en-US" sz="2567">
                <a:solidFill>
                  <a:srgbClr val="000000"/>
                </a:solidFill>
                <a:latin typeface="Canva Sans Bold"/>
              </a:rPr>
              <a:t>0.00823052697047146</a:t>
            </a:r>
          </a:p>
          <a:p>
            <a:pPr algn="ctr">
              <a:lnSpc>
                <a:spcPts val="3595"/>
              </a:lnSpc>
            </a:pPr>
            <a:endParaRPr lang="en-US" sz="256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3595"/>
              </a:lnSpc>
            </a:pPr>
            <a:endParaRPr lang="en-US" sz="256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3595"/>
              </a:lnSpc>
              <a:spcBef>
                <a:spcPct val="0"/>
              </a:spcBef>
            </a:pPr>
            <a:endParaRPr lang="en-US" sz="2567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346661" y="204328"/>
            <a:ext cx="3594678" cy="109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Canva Sans Bold"/>
              </a:rPr>
              <a:t>CODE</a:t>
            </a:r>
          </a:p>
        </p:txBody>
      </p:sp>
      <p:sp>
        <p:nvSpPr>
          <p:cNvPr id="5" name="AutoShape 5"/>
          <p:cNvSpPr/>
          <p:nvPr/>
        </p:nvSpPr>
        <p:spPr>
          <a:xfrm rot="-8655">
            <a:off x="5360818" y="1308581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492458"/>
            <a:ext cx="10754798" cy="73020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76472" y="4578936"/>
            <a:ext cx="5380700" cy="223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5"/>
              </a:lnSpc>
            </a:pPr>
            <a:r>
              <a:rPr lang="en-US" sz="2567">
                <a:solidFill>
                  <a:srgbClr val="000000"/>
                </a:solidFill>
                <a:latin typeface="Canva Sans Bold"/>
              </a:rPr>
              <a:t>RMSE VALUE FOR GHG emissions:</a:t>
            </a:r>
          </a:p>
          <a:p>
            <a:pPr algn="ctr">
              <a:lnSpc>
                <a:spcPts val="3595"/>
              </a:lnSpc>
            </a:pPr>
            <a:r>
              <a:rPr lang="en-US" sz="2567">
                <a:solidFill>
                  <a:srgbClr val="000000"/>
                </a:solidFill>
                <a:latin typeface="Canva Sans Bold"/>
              </a:rPr>
              <a:t>0.007201323387018921</a:t>
            </a:r>
          </a:p>
          <a:p>
            <a:pPr algn="ctr">
              <a:lnSpc>
                <a:spcPts val="3595"/>
              </a:lnSpc>
            </a:pPr>
            <a:endParaRPr lang="en-US" sz="256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3595"/>
              </a:lnSpc>
            </a:pPr>
            <a:endParaRPr lang="en-US" sz="2567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3595"/>
              </a:lnSpc>
              <a:spcBef>
                <a:spcPct val="0"/>
              </a:spcBef>
            </a:pPr>
            <a:endParaRPr lang="en-US" sz="2567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11078" y="1019175"/>
            <a:ext cx="3961604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"/>
              </a:rPr>
              <a:t>Results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162299"/>
            <a:ext cx="13726359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Raleway"/>
              </a:rPr>
              <a:t>The CO2 and GHG DMD models show similar trends in their results.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9175" y="4492625"/>
            <a:ext cx="15672821" cy="122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Raleway"/>
              </a:rPr>
              <a:t>The GHG DMD models are consistently more accurate than the CO2 DMD models because of the diff?erences in the CO2 and GHG data sets.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442075"/>
            <a:ext cx="16230600" cy="122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Raleway"/>
              </a:rPr>
              <a:t>DMD showed mixed results for predicting CO2 emission levels but very strong results for predicting GHG emission levels.</a:t>
            </a:r>
          </a:p>
        </p:txBody>
      </p:sp>
      <p:sp>
        <p:nvSpPr>
          <p:cNvPr id="6" name="AutoShape 6"/>
          <p:cNvSpPr/>
          <p:nvPr/>
        </p:nvSpPr>
        <p:spPr>
          <a:xfrm rot="-8655">
            <a:off x="4108697" y="2162175"/>
            <a:ext cx="756636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8032749"/>
            <a:ext cx="16230600" cy="122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Raleway"/>
              </a:rPr>
              <a:t>LSTM is showing more good results for both Co2 and GHG. We got the best RMSE value for LSTM compared to DMD.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20958" y="2314575"/>
            <a:ext cx="12446083" cy="5657850"/>
            <a:chOff x="0" y="0"/>
            <a:chExt cx="4210157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0157" cy="1913890"/>
            </a:xfrm>
            <a:custGeom>
              <a:avLst/>
              <a:gdLst/>
              <a:ahLst/>
              <a:cxnLst/>
              <a:rect l="l" t="t" r="r" b="b"/>
              <a:pathLst>
                <a:path w="4210157" h="1913890">
                  <a:moveTo>
                    <a:pt x="0" y="0"/>
                  </a:moveTo>
                  <a:lnTo>
                    <a:pt x="4210157" y="0"/>
                  </a:lnTo>
                  <a:lnTo>
                    <a:pt x="421015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890629" y="3415665"/>
            <a:ext cx="8506741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F9F9F9"/>
                </a:solidFill>
                <a:latin typeface="Raleway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84375" y="1019175"/>
            <a:ext cx="211925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"/>
              </a:rPr>
              <a:t>AIM</a:t>
            </a:r>
          </a:p>
        </p:txBody>
      </p:sp>
      <p:sp>
        <p:nvSpPr>
          <p:cNvPr id="3" name="AutoShape 3"/>
          <p:cNvSpPr/>
          <p:nvPr/>
        </p:nvSpPr>
        <p:spPr>
          <a:xfrm>
            <a:off x="6484734" y="2152650"/>
            <a:ext cx="531853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3708517"/>
            <a:ext cx="162306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Apply Dynamic Mode Decomposition and LSTM on the United Nations' International  GreenHouse Inventory Data to predict the Annual CO2 and GHG emittions in the future.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20353"/>
            <a:ext cx="751361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Aileron Regular Bold"/>
              </a:rPr>
              <a:t>Why this Topic 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353020" y="2792312"/>
            <a:ext cx="7934980" cy="4237497"/>
            <a:chOff x="0" y="0"/>
            <a:chExt cx="10579974" cy="5649996"/>
          </a:xfrm>
        </p:grpSpPr>
        <p:sp>
          <p:nvSpPr>
            <p:cNvPr id="4" name="TextBox 4"/>
            <p:cNvSpPr txBox="1"/>
            <p:nvPr/>
          </p:nvSpPr>
          <p:spPr>
            <a:xfrm>
              <a:off x="1644246" y="-38100"/>
              <a:ext cx="791104" cy="37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50"/>
                </a:lnSpc>
              </a:pPr>
              <a:r>
                <a:rPr lang="en-US" sz="1678">
                  <a:solidFill>
                    <a:srgbClr val="000000"/>
                  </a:solidFill>
                  <a:latin typeface="Aileron Regular"/>
                </a:rPr>
                <a:t>floods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968305" y="-38100"/>
              <a:ext cx="1097553" cy="37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50"/>
                </a:lnSpc>
              </a:pPr>
              <a:r>
                <a:rPr lang="en-US" sz="1678">
                  <a:solidFill>
                    <a:srgbClr val="000000"/>
                  </a:solidFill>
                  <a:latin typeface="Aileron Regular"/>
                </a:rPr>
                <a:t>sea level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98812" y="-38100"/>
              <a:ext cx="1348485" cy="37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50"/>
                </a:lnSpc>
              </a:pPr>
              <a:r>
                <a:rPr lang="en-US" sz="1678">
                  <a:solidFill>
                    <a:srgbClr val="000000"/>
                  </a:solidFill>
                  <a:latin typeface="Aileron Regular"/>
                </a:rPr>
                <a:t>hurricanes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480252" y="-38100"/>
              <a:ext cx="1260437" cy="37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50"/>
                </a:lnSpc>
              </a:pPr>
              <a:r>
                <a:rPr lang="en-US" sz="1678">
                  <a:solidFill>
                    <a:srgbClr val="000000"/>
                  </a:solidFill>
                  <a:latin typeface="Aileron Regular"/>
                </a:rPr>
                <a:t>extinction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273643" y="-38100"/>
              <a:ext cx="1087005" cy="37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50"/>
                </a:lnSpc>
              </a:pPr>
              <a:r>
                <a:rPr lang="en-US" sz="1678">
                  <a:solidFill>
                    <a:srgbClr val="000000"/>
                  </a:solidFill>
                  <a:latin typeface="Aileron Regular"/>
                </a:rPr>
                <a:t>example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431065" y="113697"/>
              <a:ext cx="6735987" cy="106591"/>
              <a:chOff x="1283611" y="-619760"/>
              <a:chExt cx="9630886" cy="152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283611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C4CC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3176705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98BC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5507949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6CA3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8197968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4281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0762097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F1957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533287" y="547166"/>
              <a:ext cx="10044910" cy="4935837"/>
              <a:chOff x="0" y="0"/>
              <a:chExt cx="14361872" cy="705709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143618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61872" h="12700">
                    <a:moveTo>
                      <a:pt x="0" y="0"/>
                    </a:moveTo>
                    <a:lnTo>
                      <a:pt x="14361872" y="0"/>
                    </a:lnTo>
                    <a:lnTo>
                      <a:pt x="143618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757923"/>
                <a:ext cx="143618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61872" h="12700">
                    <a:moveTo>
                      <a:pt x="0" y="0"/>
                    </a:moveTo>
                    <a:lnTo>
                      <a:pt x="14361872" y="0"/>
                    </a:lnTo>
                    <a:lnTo>
                      <a:pt x="143618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3522197"/>
                <a:ext cx="143618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61872" h="12700">
                    <a:moveTo>
                      <a:pt x="0" y="0"/>
                    </a:moveTo>
                    <a:lnTo>
                      <a:pt x="14361872" y="0"/>
                    </a:lnTo>
                    <a:lnTo>
                      <a:pt x="143618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5286470"/>
                <a:ext cx="143618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61872" h="12700">
                    <a:moveTo>
                      <a:pt x="0" y="0"/>
                    </a:moveTo>
                    <a:lnTo>
                      <a:pt x="14361872" y="0"/>
                    </a:lnTo>
                    <a:lnTo>
                      <a:pt x="143618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7050743"/>
                <a:ext cx="143618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61872" h="12700">
                    <a:moveTo>
                      <a:pt x="0" y="0"/>
                    </a:moveTo>
                    <a:lnTo>
                      <a:pt x="14361872" y="0"/>
                    </a:lnTo>
                    <a:lnTo>
                      <a:pt x="143618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0" y="342074"/>
              <a:ext cx="391166" cy="37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50"/>
                </a:lnSpc>
              </a:pPr>
              <a:r>
                <a:rPr lang="en-US" sz="1678">
                  <a:solidFill>
                    <a:srgbClr val="000000"/>
                  </a:solidFill>
                  <a:latin typeface="Aileron Regular"/>
                </a:rPr>
                <a:t>40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576033"/>
              <a:ext cx="391166" cy="37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50"/>
                </a:lnSpc>
              </a:pPr>
              <a:r>
                <a:rPr lang="en-US" sz="1678">
                  <a:solidFill>
                    <a:srgbClr val="000000"/>
                  </a:solidFill>
                  <a:latin typeface="Aileron Regular"/>
                </a:rPr>
                <a:t>30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809993"/>
              <a:ext cx="391166" cy="37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50"/>
                </a:lnSpc>
              </a:pPr>
              <a:r>
                <a:rPr lang="en-US" sz="1678">
                  <a:solidFill>
                    <a:srgbClr val="000000"/>
                  </a:solidFill>
                  <a:latin typeface="Aileron Regular"/>
                </a:rPr>
                <a:t>20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4043952"/>
              <a:ext cx="391166" cy="37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50"/>
                </a:lnSpc>
              </a:pPr>
              <a:r>
                <a:rPr lang="en-US" sz="1678">
                  <a:solidFill>
                    <a:srgbClr val="000000"/>
                  </a:solidFill>
                  <a:latin typeface="Aileron Regular"/>
                </a:rPr>
                <a:t>10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64883" y="5277912"/>
              <a:ext cx="226284" cy="372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50"/>
                </a:lnSpc>
              </a:pPr>
              <a:r>
                <a:rPr lang="en-US" sz="1678">
                  <a:solidFill>
                    <a:srgbClr val="000000"/>
                  </a:solidFill>
                  <a:latin typeface="Aileron Regular"/>
                </a:rPr>
                <a:t>0 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533287" y="542725"/>
              <a:ext cx="10046686" cy="4940279"/>
              <a:chOff x="0" y="-6350"/>
              <a:chExt cx="14364412" cy="706344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5291232"/>
                <a:ext cx="2874914" cy="1765861"/>
              </a:xfrm>
              <a:custGeom>
                <a:avLst/>
                <a:gdLst/>
                <a:ahLst/>
                <a:cxnLst/>
                <a:rect l="l" t="t" r="r" b="b"/>
                <a:pathLst>
                  <a:path w="2874914" h="1765861">
                    <a:moveTo>
                      <a:pt x="0" y="1765861"/>
                    </a:moveTo>
                    <a:lnTo>
                      <a:pt x="0" y="229790"/>
                    </a:lnTo>
                    <a:lnTo>
                      <a:pt x="0" y="229790"/>
                    </a:lnTo>
                    <a:cubicBezTo>
                      <a:pt x="0" y="102881"/>
                      <a:pt x="102881" y="0"/>
                      <a:pt x="229790" y="0"/>
                    </a:cubicBezTo>
                    <a:lnTo>
                      <a:pt x="2645124" y="0"/>
                    </a:lnTo>
                    <a:cubicBezTo>
                      <a:pt x="2772034" y="0"/>
                      <a:pt x="2874914" y="102881"/>
                      <a:pt x="2874914" y="229790"/>
                    </a:cubicBezTo>
                    <a:lnTo>
                      <a:pt x="2874914" y="1765861"/>
                    </a:lnTo>
                    <a:close/>
                  </a:path>
                </a:pathLst>
              </a:custGeom>
              <a:solidFill>
                <a:srgbClr val="00C4CC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872374" y="3525372"/>
                <a:ext cx="2874914" cy="3531722"/>
              </a:xfrm>
              <a:custGeom>
                <a:avLst/>
                <a:gdLst/>
                <a:ahLst/>
                <a:cxnLst/>
                <a:rect l="l" t="t" r="r" b="b"/>
                <a:pathLst>
                  <a:path w="2874914" h="3531722">
                    <a:moveTo>
                      <a:pt x="0" y="3531721"/>
                    </a:moveTo>
                    <a:lnTo>
                      <a:pt x="0" y="229789"/>
                    </a:lnTo>
                    <a:cubicBezTo>
                      <a:pt x="0" y="168846"/>
                      <a:pt x="24210" y="110398"/>
                      <a:pt x="67304" y="67304"/>
                    </a:cubicBezTo>
                    <a:cubicBezTo>
                      <a:pt x="110398" y="24209"/>
                      <a:pt x="168846" y="0"/>
                      <a:pt x="229790" y="0"/>
                    </a:cubicBezTo>
                    <a:lnTo>
                      <a:pt x="2645125" y="0"/>
                    </a:lnTo>
                    <a:cubicBezTo>
                      <a:pt x="2772034" y="0"/>
                      <a:pt x="2874915" y="102880"/>
                      <a:pt x="2874915" y="229789"/>
                    </a:cubicBezTo>
                    <a:lnTo>
                      <a:pt x="2874915" y="3531721"/>
                    </a:lnTo>
                    <a:close/>
                  </a:path>
                </a:pathLst>
              </a:custGeom>
              <a:solidFill>
                <a:srgbClr val="0098BC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744749" y="1759511"/>
                <a:ext cx="2874914" cy="5297582"/>
              </a:xfrm>
              <a:custGeom>
                <a:avLst/>
                <a:gdLst/>
                <a:ahLst/>
                <a:cxnLst/>
                <a:rect l="l" t="t" r="r" b="b"/>
                <a:pathLst>
                  <a:path w="2874914" h="5297582">
                    <a:moveTo>
                      <a:pt x="0" y="5297582"/>
                    </a:moveTo>
                    <a:lnTo>
                      <a:pt x="0" y="229790"/>
                    </a:lnTo>
                    <a:cubicBezTo>
                      <a:pt x="0" y="102880"/>
                      <a:pt x="102880" y="0"/>
                      <a:pt x="229789" y="0"/>
                    </a:cubicBezTo>
                    <a:lnTo>
                      <a:pt x="2645124" y="0"/>
                    </a:lnTo>
                    <a:cubicBezTo>
                      <a:pt x="2772033" y="0"/>
                      <a:pt x="2874914" y="102880"/>
                      <a:pt x="2874914" y="229790"/>
                    </a:cubicBezTo>
                    <a:lnTo>
                      <a:pt x="2874914" y="5297582"/>
                    </a:lnTo>
                    <a:close/>
                  </a:path>
                </a:pathLst>
              </a:custGeom>
              <a:solidFill>
                <a:srgbClr val="006CA3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8617123" y="3525372"/>
                <a:ext cx="2874914" cy="3531722"/>
              </a:xfrm>
              <a:custGeom>
                <a:avLst/>
                <a:gdLst/>
                <a:ahLst/>
                <a:cxnLst/>
                <a:rect l="l" t="t" r="r" b="b"/>
                <a:pathLst>
                  <a:path w="2874914" h="3531722">
                    <a:moveTo>
                      <a:pt x="0" y="3531721"/>
                    </a:moveTo>
                    <a:lnTo>
                      <a:pt x="0" y="229789"/>
                    </a:lnTo>
                    <a:cubicBezTo>
                      <a:pt x="0" y="102880"/>
                      <a:pt x="102880" y="0"/>
                      <a:pt x="229790" y="0"/>
                    </a:cubicBezTo>
                    <a:lnTo>
                      <a:pt x="2645124" y="0"/>
                    </a:lnTo>
                    <a:cubicBezTo>
                      <a:pt x="2772034" y="0"/>
                      <a:pt x="2874914" y="102880"/>
                      <a:pt x="2874914" y="229789"/>
                    </a:cubicBezTo>
                    <a:lnTo>
                      <a:pt x="2874914" y="3531721"/>
                    </a:lnTo>
                    <a:close/>
                  </a:path>
                </a:pathLst>
              </a:custGeom>
              <a:solidFill>
                <a:srgbClr val="004281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1489497" y="-6350"/>
                <a:ext cx="2874914" cy="7063443"/>
              </a:xfrm>
              <a:custGeom>
                <a:avLst/>
                <a:gdLst/>
                <a:ahLst/>
                <a:cxnLst/>
                <a:rect l="l" t="t" r="r" b="b"/>
                <a:pathLst>
                  <a:path w="2874914" h="7063443">
                    <a:moveTo>
                      <a:pt x="0" y="7063443"/>
                    </a:moveTo>
                    <a:lnTo>
                      <a:pt x="0" y="229790"/>
                    </a:lnTo>
                    <a:cubicBezTo>
                      <a:pt x="0" y="102880"/>
                      <a:pt x="102881" y="0"/>
                      <a:pt x="229790" y="0"/>
                    </a:cubicBezTo>
                    <a:lnTo>
                      <a:pt x="2645124" y="0"/>
                    </a:lnTo>
                    <a:cubicBezTo>
                      <a:pt x="2706068" y="0"/>
                      <a:pt x="2764517" y="24210"/>
                      <a:pt x="2807610" y="67304"/>
                    </a:cubicBezTo>
                    <a:cubicBezTo>
                      <a:pt x="2850705" y="110398"/>
                      <a:pt x="2874915" y="168846"/>
                      <a:pt x="2874915" y="229790"/>
                    </a:cubicBezTo>
                    <a:lnTo>
                      <a:pt x="2874915" y="7063443"/>
                    </a:lnTo>
                    <a:close/>
                  </a:path>
                </a:pathLst>
              </a:custGeom>
              <a:solidFill>
                <a:srgbClr val="0F1957"/>
              </a:solidFill>
            </p:spPr>
          </p:sp>
        </p:grpSp>
      </p:grpSp>
      <p:sp>
        <p:nvSpPr>
          <p:cNvPr id="32" name="AutoShape 32"/>
          <p:cNvSpPr/>
          <p:nvPr/>
        </p:nvSpPr>
        <p:spPr>
          <a:xfrm rot="-7432">
            <a:off x="2070918" y="2157412"/>
            <a:ext cx="440541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23038" y="2978866"/>
            <a:ext cx="9739877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aleway Bold"/>
              </a:rPr>
              <a:t>GHG is the main culprit behind climate change and CO2 is the largest contributor to GHG emissions.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21308" y="4613356"/>
            <a:ext cx="7241608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endParaRPr/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aleway Bold"/>
              </a:rPr>
              <a:t>Global mean surface air temperature went up an estimated 1.53 degrees Fahrenheit from 1880-2012.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3569" y="7086046"/>
            <a:ext cx="10384168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aleway Bold"/>
              </a:rPr>
              <a:t>Increase in global average temperature rises risk of </a:t>
            </a:r>
            <a:r>
              <a:rPr lang="en-US" sz="2400">
                <a:solidFill>
                  <a:srgbClr val="000000"/>
                </a:solidFill>
                <a:latin typeface="Raleway Bold"/>
                <a:hlinkClick r:id="rId2" tooltip="https://www.bing.com/ck/a?!&amp;&amp;p=c7700024f1607345JmltdHM9MTY3MzgyNzIwMCZpZ3VpZD0yZTIwZTQxYS04NGNkLTY2MmItMzIzNy1mNjcyODU3ZjY3YTQmaW5zaWQ9NTE5NQ&amp;ptn=3&amp;hsh=3&amp;fclid=2e20e41a-84cd-662b-3237-f672857f67a4&amp;psq=natural+calamatics&amp;u=a1aHR0cHM6Ly93d3cuZHJoYXVzY2hrYS5kZS9lbi9uYXR1cmFsLWNvc21ldGljcy8&amp;ntb=1"/>
              </a:rPr>
              <a:t>Natural cosmetics</a:t>
            </a:r>
            <a:r>
              <a:rPr lang="en-US" sz="2400">
                <a:solidFill>
                  <a:srgbClr val="000000"/>
                </a:solidFill>
                <a:latin typeface="Raleway"/>
              </a:rPr>
              <a:t>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770461" y="8414385"/>
            <a:ext cx="11543705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aleway Bold"/>
              </a:rPr>
              <a:t>" Estimates on future global average temperature depend on future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aleway Bold"/>
              </a:rPr>
              <a:t>GHG emission levels. 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8836" y="466725"/>
            <a:ext cx="428788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Aileron Regular Bold"/>
              </a:rPr>
              <a:t>DATASET</a:t>
            </a:r>
          </a:p>
        </p:txBody>
      </p:sp>
      <p:sp>
        <p:nvSpPr>
          <p:cNvPr id="3" name="AutoShape 3"/>
          <p:cNvSpPr/>
          <p:nvPr/>
        </p:nvSpPr>
        <p:spPr>
          <a:xfrm rot="-7432">
            <a:off x="6941292" y="1595437"/>
            <a:ext cx="440541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3824989"/>
            <a:ext cx="2333764" cy="26370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79514" y="3899535"/>
            <a:ext cx="13747871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 Regular"/>
              </a:rPr>
              <a:t>We have used United Nations' International Greenhouse Gas (GHG) Inventory Dataset for this project.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 Regular"/>
              </a:rPr>
              <a:t>It contains the annual CO2  and GreenHouse emissions from 1990 to 2014 along with the countries.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Aileron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79514" y="7218860"/>
            <a:ext cx="1054352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 Regular"/>
              </a:rPr>
              <a:t>we also have comparison data which contains data from 2015 to 2020.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 Regular"/>
              </a:rPr>
              <a:t> we have used this data to compare how accurate is our DMD predicted results.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219">
            <a:off x="6249151" y="1595437"/>
            <a:ext cx="453563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249136" y="5470008"/>
            <a:ext cx="11580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 rot="5400000">
            <a:off x="1207989" y="7224103"/>
            <a:ext cx="81366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8271828"/>
            <a:ext cx="9391426" cy="193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     -&gt; array of vectors</a:t>
            </a:r>
          </a:p>
          <a:p>
            <a:pPr marL="474986" lvl="1" indent="-237493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X2 -&gt; column containing the CO2 emissions of every country or area in the year 1991.</a:t>
            </a:r>
          </a:p>
          <a:p>
            <a:pPr marL="474986" lvl="1" indent="-237493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X(m) -&gt;column containing the CO2 emissions of every country or area in the year 2014.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7539" y="8309928"/>
            <a:ext cx="376466" cy="34355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11939" r="1800" b="21254"/>
          <a:stretch>
            <a:fillRect/>
          </a:stretch>
        </p:blipFill>
        <p:spPr>
          <a:xfrm>
            <a:off x="1784004" y="2375158"/>
            <a:ext cx="2318156" cy="781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9191" y="5153382"/>
            <a:ext cx="4841598" cy="14691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6200" t="18027" r="7790" b="19442"/>
          <a:stretch>
            <a:fillRect/>
          </a:stretch>
        </p:blipFill>
        <p:spPr>
          <a:xfrm>
            <a:off x="1784004" y="3442937"/>
            <a:ext cx="2448079" cy="93756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480148" y="457200"/>
            <a:ext cx="9327704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 Bold"/>
              </a:rPr>
              <a:t>DMD Formulation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16967" y="5308309"/>
            <a:ext cx="9391426" cy="193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X -&gt; array of vectors</a:t>
            </a:r>
          </a:p>
          <a:p>
            <a:pPr marL="474986" lvl="1" indent="-237493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X1 -&gt; column containing the CO2 emissions of every country or area in the year 1990.</a:t>
            </a:r>
          </a:p>
          <a:p>
            <a:pPr marL="474986" lvl="1" indent="-237493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X(m-1) -&gt;column containing the CO2 emissions of every country or area in the year 2013.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49136" y="2404986"/>
            <a:ext cx="1064609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aleway"/>
              </a:rPr>
              <a:t>Finding the best-fit solution for the operator A for all pairs of measurements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219">
            <a:off x="6249151" y="1595437"/>
            <a:ext cx="453563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4185"/>
          <a:stretch>
            <a:fillRect/>
          </a:stretch>
        </p:blipFill>
        <p:spPr>
          <a:xfrm>
            <a:off x="1028700" y="2539510"/>
            <a:ext cx="5728813" cy="2746951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2700000">
            <a:off x="5043477" y="3911847"/>
            <a:ext cx="2126824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8345" y="8737653"/>
            <a:ext cx="277248" cy="3132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53271" y="9258300"/>
            <a:ext cx="369669" cy="2870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428770" y="1931444"/>
            <a:ext cx="2354710" cy="123543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80419" y="457200"/>
            <a:ext cx="2191813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Raleway Bold"/>
              </a:rPr>
              <a:t>SVD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44894" y="2688943"/>
            <a:ext cx="1016753" cy="477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>
                <a:solidFill>
                  <a:srgbClr val="000000"/>
                </a:solidFill>
                <a:latin typeface="Blueberry"/>
              </a:rPr>
              <a:t>m x 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22940" y="4666343"/>
            <a:ext cx="3486690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Open Sans Light"/>
              </a:rPr>
              <a:t>r x r  - non zero values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666" y="5765117"/>
            <a:ext cx="14147100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"/>
              </a:rPr>
              <a:t>we perform the Singular Value Decomposition (SVD) for the matrix X. which captures the dominant correlation structures in the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2042" y="7891833"/>
            <a:ext cx="7441225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U is an array of the eigenvectors of XX*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V is an array of the eigenvectors of X*X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Light"/>
              </a:rPr>
              <a:t>      is a rectangular diagonal matrix whose diagonal entries are called     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45706" y="3433575"/>
            <a:ext cx="1044229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A computationally efficient and accurate method for finding the pseudoinverse is via the SVD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219">
            <a:off x="6876184" y="1574692"/>
            <a:ext cx="453563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90532" y="5622559"/>
            <a:ext cx="3788807" cy="9984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7687918"/>
            <a:ext cx="606521" cy="5286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3020" y="8635494"/>
            <a:ext cx="606039" cy="5045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89460" y="7687918"/>
            <a:ext cx="617515" cy="47636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35366" y="8850087"/>
            <a:ext cx="525703" cy="4800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883835" y="8041932"/>
            <a:ext cx="309098" cy="34926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90532" y="-6139"/>
            <a:ext cx="4372418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Raleway Bold"/>
              </a:rPr>
              <a:t>RANK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6040" y="2339265"/>
            <a:ext cx="7788073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</a:rPr>
              <a:t>we calculate the rank of the matrix X.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6040" y="3109083"/>
            <a:ext cx="1483380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let the rank be equal to r, such that r is equal to the number of linearly independent columns in X.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64891" y="5830930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326040" y="4490928"/>
            <a:ext cx="1167848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Now, we will be taking only those r columns and Rows for our calculations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5221" y="5869030"/>
            <a:ext cx="524094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After taking r  rows/columns 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2206" y="6651350"/>
            <a:ext cx="156602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Where ,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51784" y="7791542"/>
            <a:ext cx="774643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matrix containing the first r columns of 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51784" y="8811987"/>
            <a:ext cx="774643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matrix containing the first r columns of 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4919" y="7575856"/>
            <a:ext cx="758835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square matrix containing the first r rows and the first r columns of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4919" y="8872946"/>
            <a:ext cx="519783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conjugate transpose of Vr.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1026</Words>
  <Application>Microsoft Office PowerPoint</Application>
  <PresentationFormat>Custom</PresentationFormat>
  <Paragraphs>130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Aileron Regular</vt:lpstr>
      <vt:lpstr>Aileron Regular Bold</vt:lpstr>
      <vt:lpstr>Blueberry</vt:lpstr>
      <vt:lpstr>Aileron Regular Bold Italics</vt:lpstr>
      <vt:lpstr>Calibri</vt:lpstr>
      <vt:lpstr>Canva Sans</vt:lpstr>
      <vt:lpstr>Raleway Bold</vt:lpstr>
      <vt:lpstr>Canva Sans Bold</vt:lpstr>
      <vt:lpstr>Open Sans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SEM - 5</dc:title>
  <cp:lastModifiedBy>Karnati Sai Prashanth - [CB.EN.U4AIE20027]</cp:lastModifiedBy>
  <cp:revision>4</cp:revision>
  <dcterms:created xsi:type="dcterms:W3CDTF">2006-08-16T00:00:00Z</dcterms:created>
  <dcterms:modified xsi:type="dcterms:W3CDTF">2023-05-03T16:36:13Z</dcterms:modified>
  <dc:identifier>DAFX1GMAAxs</dc:identifier>
</cp:coreProperties>
</file>